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A3A5F-4C29-4ED8-AFFD-02515426E833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3670B-A8E8-4628-9739-68E17E85C7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10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54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58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3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48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084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28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93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05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7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17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55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4CB5-841A-407D-892F-1F84E66C2867}" type="datetimeFigureOut">
              <a:rPr lang="pt-BR" smtClean="0"/>
              <a:t>29/09/2015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927C-2FA0-4A9E-9180-203D0A99A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61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2767086"/>
            <a:ext cx="4645712" cy="3479800"/>
          </a:xfrm>
          <a:prstGeom prst="rect">
            <a:avLst/>
          </a:prstGeom>
        </p:spPr>
      </p:pic>
      <p:pic>
        <p:nvPicPr>
          <p:cNvPr id="1026" name="Picture 2" descr="agepar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710" y="535479"/>
            <a:ext cx="3129411" cy="179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Número de Slide 3"/>
          <p:cNvSpPr txBox="1">
            <a:spLocks/>
          </p:cNvSpPr>
          <p:nvPr/>
        </p:nvSpPr>
        <p:spPr bwMode="auto">
          <a:xfrm>
            <a:off x="579967" y="6556375"/>
            <a:ext cx="38946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b="1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47009A-F8FD-426D-A88D-C425B1C0C222}" type="slidenum">
              <a:rPr lang="pt-BR" altLang="pt-BR" smtClean="0">
                <a:latin typeface="Arial"/>
              </a:rPr>
              <a:pPr/>
              <a:t>1</a:t>
            </a:fld>
            <a:endParaRPr lang="pt-BR" altLang="pt-BR">
              <a:latin typeface="Arial"/>
            </a:endParaRPr>
          </a:p>
        </p:txBody>
      </p:sp>
      <p:sp>
        <p:nvSpPr>
          <p:cNvPr id="10" name="Espaço Reservado para Data 4"/>
          <p:cNvSpPr txBox="1">
            <a:spLocks/>
          </p:cNvSpPr>
          <p:nvPr/>
        </p:nvSpPr>
        <p:spPr bwMode="auto">
          <a:xfrm>
            <a:off x="1020234" y="6556375"/>
            <a:ext cx="4188884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smtClean="0">
                <a:latin typeface="Arial"/>
              </a:rPr>
              <a:t>AGEPAR – AGO 29/09/2015</a:t>
            </a:r>
            <a:endParaRPr lang="pt-BR" altLang="pt-BR" dirty="0">
              <a:latin typeface="Arial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06400" y="1431925"/>
            <a:ext cx="6869113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 sz="4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4400" dirty="0" smtClean="0">
                <a:solidFill>
                  <a:schemeClr val="accent5">
                    <a:lumMod val="75000"/>
                  </a:schemeClr>
                </a:solidFill>
              </a:rPr>
              <a:t>Contas Abertas</a:t>
            </a:r>
            <a:endParaRPr lang="pt-BR" altLang="pt-BR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34975" y="3076575"/>
            <a:ext cx="53101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50000"/>
              </a:lnSpc>
              <a:spcBef>
                <a:spcPct val="60000"/>
              </a:spcBef>
              <a:buFont typeface="Times" panose="02020603050405020304" pitchFamily="18" charset="0"/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14300" algn="ctr">
              <a:spcBef>
                <a:spcPct val="20000"/>
              </a:spcBef>
              <a:buFont typeface="Times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54025" indent="3175" algn="ctr">
              <a:spcBef>
                <a:spcPct val="2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87388" indent="117475" algn="ctr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14400" indent="230188" algn="ctr">
              <a:spcBef>
                <a:spcPct val="2000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371600" indent="230188" algn="ctr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828800" indent="230188" algn="ctr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286000" indent="230188" algn="ctr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743200" indent="230188" algn="ctr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dirty="0" smtClean="0">
                <a:solidFill>
                  <a:schemeClr val="accent5">
                    <a:lumMod val="75000"/>
                  </a:schemeClr>
                </a:solidFill>
              </a:rPr>
              <a:t>Prestação de contas</a:t>
            </a:r>
            <a:endParaRPr lang="pt-BR" alt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379" y="2767086"/>
            <a:ext cx="5363891" cy="34798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0"/>
          <a:stretch/>
        </p:blipFill>
        <p:spPr>
          <a:xfrm>
            <a:off x="7082240" y="2767086"/>
            <a:ext cx="5044112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par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420" y="6001554"/>
            <a:ext cx="1404969" cy="80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Número de Slide 3"/>
          <p:cNvSpPr txBox="1">
            <a:spLocks/>
          </p:cNvSpPr>
          <p:nvPr/>
        </p:nvSpPr>
        <p:spPr bwMode="auto">
          <a:xfrm>
            <a:off x="579967" y="6556375"/>
            <a:ext cx="38946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b="1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47009A-F8FD-426D-A88D-C425B1C0C222}" type="slidenum">
              <a:rPr lang="pt-BR" altLang="pt-BR" smtClean="0">
                <a:latin typeface="Arial"/>
              </a:rPr>
              <a:pPr/>
              <a:t>2</a:t>
            </a:fld>
            <a:endParaRPr lang="pt-BR" altLang="pt-BR">
              <a:latin typeface="Arial"/>
            </a:endParaRPr>
          </a:p>
        </p:txBody>
      </p:sp>
      <p:sp>
        <p:nvSpPr>
          <p:cNvPr id="10" name="Espaço Reservado para Data 4"/>
          <p:cNvSpPr txBox="1">
            <a:spLocks/>
          </p:cNvSpPr>
          <p:nvPr/>
        </p:nvSpPr>
        <p:spPr bwMode="auto">
          <a:xfrm>
            <a:off x="1020234" y="6556375"/>
            <a:ext cx="4188884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smtClean="0">
                <a:latin typeface="Arial"/>
              </a:rPr>
              <a:t>AGEPAR – AGO 29/09/2015</a:t>
            </a:r>
            <a:endParaRPr lang="pt-BR" altLang="pt-BR" dirty="0">
              <a:latin typeface="Arial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579967" y="115889"/>
            <a:ext cx="1103206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7E7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Assembleia Geral Ordinária (AGO) - AGEPAR</a:t>
            </a:r>
            <a:r>
              <a:rPr kumimoji="0" lang="pt-BR" alt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pt-BR" alt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pt-BR" alt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Contas Abertas</a:t>
            </a:r>
            <a:endParaRPr kumimoji="0" lang="pt-BR" alt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79968" y="1182689"/>
            <a:ext cx="1442016" cy="32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65000"/>
              </a:spcBef>
              <a:spcAft>
                <a:spcPct val="0"/>
              </a:spcAft>
              <a:buFont typeface="Times" panose="02020603050405020304" pitchFamily="18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8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017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2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Times" panose="02020603050405020304" pitchFamily="18" charset="0"/>
              <a:buNone/>
              <a:tabLst/>
              <a:defRPr/>
            </a:pPr>
            <a:r>
              <a:rPr kumimoji="0" lang="pt-BR" altLang="pt-B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747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Arrecadação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98" y="1923029"/>
            <a:ext cx="5265420" cy="333756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8914" y="2039745"/>
            <a:ext cx="5265420" cy="334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30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par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420" y="6001554"/>
            <a:ext cx="1404969" cy="80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Número de Slide 3"/>
          <p:cNvSpPr txBox="1">
            <a:spLocks/>
          </p:cNvSpPr>
          <p:nvPr/>
        </p:nvSpPr>
        <p:spPr bwMode="auto">
          <a:xfrm>
            <a:off x="579967" y="6556375"/>
            <a:ext cx="38946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b="1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47009A-F8FD-426D-A88D-C425B1C0C222}" type="slidenum">
              <a:rPr lang="pt-BR" altLang="pt-BR" smtClean="0">
                <a:latin typeface="Arial"/>
              </a:rPr>
              <a:pPr/>
              <a:t>3</a:t>
            </a:fld>
            <a:endParaRPr lang="pt-BR" altLang="pt-BR">
              <a:latin typeface="Arial"/>
            </a:endParaRPr>
          </a:p>
        </p:txBody>
      </p:sp>
      <p:sp>
        <p:nvSpPr>
          <p:cNvPr id="10" name="Espaço Reservado para Data 4"/>
          <p:cNvSpPr txBox="1">
            <a:spLocks/>
          </p:cNvSpPr>
          <p:nvPr/>
        </p:nvSpPr>
        <p:spPr bwMode="auto">
          <a:xfrm>
            <a:off x="1020234" y="6556375"/>
            <a:ext cx="4188884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smtClean="0">
                <a:latin typeface="Arial"/>
              </a:rPr>
              <a:t>AGEPAR – AGO 29/09/2015</a:t>
            </a:r>
            <a:endParaRPr lang="pt-BR" altLang="pt-BR" dirty="0">
              <a:latin typeface="Arial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579967" y="115889"/>
            <a:ext cx="1103206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7E7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Assembleia Geral Ordinária (AGO) - AGEPAR</a:t>
            </a:r>
            <a:r>
              <a:rPr kumimoji="0" lang="pt-BR" alt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pt-BR" alt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pt-BR" alt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Contas Abertas</a:t>
            </a:r>
            <a:endParaRPr kumimoji="0" lang="pt-BR" alt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79967" y="1041026"/>
            <a:ext cx="3206421" cy="32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65000"/>
              </a:spcBef>
              <a:spcAft>
                <a:spcPct val="0"/>
              </a:spcAft>
              <a:buFont typeface="Times" panose="02020603050405020304" pitchFamily="18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8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017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2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Times" panose="02020603050405020304" pitchFamily="18" charset="0"/>
              <a:buNone/>
              <a:tabLst/>
              <a:defRPr/>
            </a:pPr>
            <a:r>
              <a:rPr kumimoji="0" lang="pt-BR" altLang="pt-B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747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Despesas Convênio CREA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53" y="1459909"/>
            <a:ext cx="5303520" cy="321564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0349" y="1150181"/>
            <a:ext cx="5549040" cy="3525367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3496" y="4187808"/>
            <a:ext cx="4572000" cy="267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88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par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420" y="6001554"/>
            <a:ext cx="1404969" cy="80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Número de Slide 3"/>
          <p:cNvSpPr txBox="1">
            <a:spLocks/>
          </p:cNvSpPr>
          <p:nvPr/>
        </p:nvSpPr>
        <p:spPr bwMode="auto">
          <a:xfrm>
            <a:off x="579967" y="6556375"/>
            <a:ext cx="38946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b="1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47009A-F8FD-426D-A88D-C425B1C0C222}" type="slidenum">
              <a:rPr lang="pt-BR" altLang="pt-BR" smtClean="0">
                <a:latin typeface="Arial"/>
              </a:rPr>
              <a:pPr/>
              <a:t>4</a:t>
            </a:fld>
            <a:endParaRPr lang="pt-BR" altLang="pt-BR">
              <a:latin typeface="Arial"/>
            </a:endParaRPr>
          </a:p>
        </p:txBody>
      </p:sp>
      <p:sp>
        <p:nvSpPr>
          <p:cNvPr id="10" name="Espaço Reservado para Data 4"/>
          <p:cNvSpPr txBox="1">
            <a:spLocks/>
          </p:cNvSpPr>
          <p:nvPr/>
        </p:nvSpPr>
        <p:spPr bwMode="auto">
          <a:xfrm>
            <a:off x="1020234" y="6556375"/>
            <a:ext cx="4188884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smtClean="0">
                <a:latin typeface="Arial"/>
              </a:rPr>
              <a:t>AGEPAR – AGO 29/09/2015</a:t>
            </a:r>
            <a:endParaRPr lang="pt-BR" altLang="pt-BR" dirty="0">
              <a:latin typeface="Arial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579967" y="115889"/>
            <a:ext cx="1103206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7E7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Assembleia Geral Ordinária (AGO) - AGEPAR</a:t>
            </a:r>
            <a:r>
              <a:rPr kumimoji="0" lang="pt-BR" alt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pt-BR" alt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pt-BR" alt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Contas Abertas</a:t>
            </a:r>
            <a:endParaRPr kumimoji="0" lang="pt-BR" alt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79967" y="1182689"/>
            <a:ext cx="3206421" cy="32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65000"/>
              </a:spcBef>
              <a:spcAft>
                <a:spcPct val="0"/>
              </a:spcAft>
              <a:buFont typeface="Times" panose="02020603050405020304" pitchFamily="18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8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017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2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Times" panose="02020603050405020304" pitchFamily="18" charset="0"/>
              <a:buNone/>
              <a:tabLst/>
              <a:defRPr/>
            </a:pPr>
            <a:r>
              <a:rPr kumimoji="0" lang="pt-BR" altLang="pt-B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747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Despesas AGEPAR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41" y="1906716"/>
            <a:ext cx="6034461" cy="366409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1901683"/>
            <a:ext cx="5974603" cy="379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4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par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420" y="6001554"/>
            <a:ext cx="1404969" cy="80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Número de Slide 3"/>
          <p:cNvSpPr txBox="1">
            <a:spLocks/>
          </p:cNvSpPr>
          <p:nvPr/>
        </p:nvSpPr>
        <p:spPr bwMode="auto">
          <a:xfrm>
            <a:off x="579967" y="6556375"/>
            <a:ext cx="38946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b="1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47009A-F8FD-426D-A88D-C425B1C0C222}" type="slidenum">
              <a:rPr lang="pt-BR" altLang="pt-BR" smtClean="0">
                <a:latin typeface="Arial"/>
              </a:rPr>
              <a:pPr/>
              <a:t>5</a:t>
            </a:fld>
            <a:endParaRPr lang="pt-BR" altLang="pt-BR">
              <a:latin typeface="Arial"/>
            </a:endParaRPr>
          </a:p>
        </p:txBody>
      </p:sp>
      <p:sp>
        <p:nvSpPr>
          <p:cNvPr id="10" name="Espaço Reservado para Data 4"/>
          <p:cNvSpPr txBox="1">
            <a:spLocks/>
          </p:cNvSpPr>
          <p:nvPr/>
        </p:nvSpPr>
        <p:spPr bwMode="auto">
          <a:xfrm>
            <a:off x="1020234" y="6556375"/>
            <a:ext cx="4188884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smtClean="0">
                <a:latin typeface="Arial"/>
              </a:rPr>
              <a:t>AGEPAR – AGO 29/09/2015</a:t>
            </a:r>
            <a:endParaRPr lang="pt-BR" altLang="pt-BR" dirty="0">
              <a:latin typeface="Arial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579967" y="115889"/>
            <a:ext cx="1103206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7E7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Assembleia Geral Ordinária (AGO) - AGEPAR</a:t>
            </a:r>
            <a:r>
              <a:rPr kumimoji="0" lang="pt-BR" alt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pt-BR" alt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pt-BR" alt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Contas Abertas</a:t>
            </a:r>
            <a:endParaRPr kumimoji="0" lang="pt-BR" alt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79967" y="1182689"/>
            <a:ext cx="3206421" cy="32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65000"/>
              </a:spcBef>
              <a:spcAft>
                <a:spcPct val="0"/>
              </a:spcAft>
              <a:buFont typeface="Times" panose="02020603050405020304" pitchFamily="18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8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017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2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Times" panose="02020603050405020304" pitchFamily="18" charset="0"/>
              <a:buNone/>
              <a:tabLst/>
              <a:defRPr/>
            </a:pPr>
            <a:r>
              <a:rPr kumimoji="0" lang="pt-BR" altLang="pt-B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7474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Projeção </a:t>
            </a:r>
            <a:r>
              <a:rPr lang="pt-BR" altLang="pt-BR" b="1" dirty="0" smtClean="0">
                <a:solidFill>
                  <a:srgbClr val="474747"/>
                </a:solidFill>
                <a:latin typeface="Arial"/>
              </a:rPr>
              <a:t>para o final do ano</a:t>
            </a:r>
            <a:endParaRPr kumimoji="0" lang="pt-BR" altLang="pt-BR" sz="1800" b="1" i="0" u="none" strike="noStrike" kern="1200" cap="none" spc="0" normalizeH="0" baseline="0" noProof="0" dirty="0" smtClean="0">
              <a:ln>
                <a:noFill/>
              </a:ln>
              <a:solidFill>
                <a:srgbClr val="47474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58" y="1840587"/>
            <a:ext cx="5935980" cy="34290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1776082"/>
            <a:ext cx="5985277" cy="40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21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gepar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420" y="6001554"/>
            <a:ext cx="1404969" cy="80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Número de Slide 3"/>
          <p:cNvSpPr txBox="1">
            <a:spLocks/>
          </p:cNvSpPr>
          <p:nvPr/>
        </p:nvSpPr>
        <p:spPr bwMode="auto">
          <a:xfrm>
            <a:off x="579967" y="6556375"/>
            <a:ext cx="38946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b="1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47009A-F8FD-426D-A88D-C425B1C0C222}" type="slidenum">
              <a:rPr lang="pt-BR" altLang="pt-BR" smtClean="0">
                <a:latin typeface="Arial"/>
              </a:rPr>
              <a:pPr/>
              <a:t>6</a:t>
            </a:fld>
            <a:endParaRPr lang="pt-BR" altLang="pt-BR">
              <a:latin typeface="Arial"/>
            </a:endParaRPr>
          </a:p>
        </p:txBody>
      </p:sp>
      <p:sp>
        <p:nvSpPr>
          <p:cNvPr id="10" name="Espaço Reservado para Data 4"/>
          <p:cNvSpPr txBox="1">
            <a:spLocks/>
          </p:cNvSpPr>
          <p:nvPr/>
        </p:nvSpPr>
        <p:spPr bwMode="auto">
          <a:xfrm>
            <a:off x="1020234" y="6556375"/>
            <a:ext cx="4188884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marL="0" algn="l" defTabSz="914400" rtl="0" eaLnBrk="1" latinLnBrk="0" hangingPunct="1">
              <a:defRPr sz="900" kern="1200">
                <a:solidFill>
                  <a:srgbClr val="74767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altLang="pt-BR" dirty="0" smtClean="0">
                <a:latin typeface="Arial"/>
              </a:rPr>
              <a:t>AGEPAR – AGO 29/09/2015</a:t>
            </a:r>
            <a:endParaRPr lang="pt-BR" altLang="pt-BR" dirty="0">
              <a:latin typeface="Arial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579967" y="115889"/>
            <a:ext cx="1103206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7E7A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7E7A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dirty="0" smtClean="0">
                <a:solidFill>
                  <a:schemeClr val="accent5">
                    <a:lumMod val="75000"/>
                  </a:schemeClr>
                </a:solidFill>
                <a:latin typeface="Arial"/>
              </a:rPr>
              <a:t>Assembleia Geral Ordinária (AGO) - AGEPAR</a:t>
            </a:r>
            <a:r>
              <a:rPr kumimoji="0" lang="pt-BR" alt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/>
            </a:r>
            <a:br>
              <a:rPr kumimoji="0" lang="pt-BR" alt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pt-BR" alt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Contas Abertas</a:t>
            </a:r>
            <a:endParaRPr kumimoji="0" lang="pt-BR" alt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sp>
        <p:nvSpPr>
          <p:cNvPr id="12" name="Rectangle 10"/>
          <p:cNvSpPr txBox="1">
            <a:spLocks noChangeArrowheads="1"/>
          </p:cNvSpPr>
          <p:nvPr/>
        </p:nvSpPr>
        <p:spPr bwMode="auto">
          <a:xfrm>
            <a:off x="579966" y="1182688"/>
            <a:ext cx="8293577" cy="158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65000"/>
              </a:spcBef>
              <a:spcAft>
                <a:spcPct val="0"/>
              </a:spcAft>
              <a:buFont typeface="Times" panose="02020603050405020304" pitchFamily="18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05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8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01750" indent="-15716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base" latinLnBrk="0" hangingPunct="1">
              <a:lnSpc>
                <a:spcPct val="112000"/>
              </a:lnSpc>
              <a:spcBef>
                <a:spcPts val="8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altLang="pt-BR" sz="1800" b="1" i="0" u="none" strike="noStrike" kern="1200" cap="none" spc="0" normalizeH="0" baseline="0" noProof="0" dirty="0" smtClean="0">
              <a:ln>
                <a:noFill/>
              </a:ln>
              <a:solidFill>
                <a:srgbClr val="47474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79966" y="1182688"/>
            <a:ext cx="8448123" cy="1399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12000"/>
              </a:lnSpc>
              <a:spcBef>
                <a:spcPts val="800"/>
              </a:spcBef>
              <a:spcAft>
                <a:spcPct val="0"/>
              </a:spcAft>
            </a:pPr>
            <a:r>
              <a:rPr lang="pt-BR" altLang="pt-BR" b="1" dirty="0" smtClean="0">
                <a:solidFill>
                  <a:srgbClr val="474747"/>
                </a:solidFill>
                <a:latin typeface="Arial"/>
              </a:rPr>
              <a:t>Plano </a:t>
            </a:r>
            <a:r>
              <a:rPr lang="pt-BR" altLang="pt-BR" b="1" dirty="0">
                <a:solidFill>
                  <a:srgbClr val="474747"/>
                </a:solidFill>
                <a:latin typeface="Arial"/>
              </a:rPr>
              <a:t>de ação para suprir déficit</a:t>
            </a:r>
          </a:p>
          <a:p>
            <a:pPr marL="342900" lvl="1" indent="-228600" fontAlgn="base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r>
              <a:rPr lang="pt-BR" altLang="pt-BR" dirty="0" smtClean="0">
                <a:solidFill>
                  <a:srgbClr val="474747"/>
                </a:solidFill>
                <a:latin typeface="Arial"/>
              </a:rPr>
              <a:t>Venda de espaço publicitário no site AGEPAR</a:t>
            </a:r>
          </a:p>
          <a:p>
            <a:pPr marL="342900" lvl="1" indent="-228600" fontAlgn="base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r>
              <a:rPr lang="pt-BR" altLang="pt-BR" dirty="0" smtClean="0">
                <a:solidFill>
                  <a:srgbClr val="474747"/>
                </a:solidFill>
                <a:latin typeface="Arial"/>
              </a:rPr>
              <a:t>Desenvolvimento de mais 1 curso de atualização profissional em Novembro</a:t>
            </a:r>
          </a:p>
          <a:p>
            <a:pPr marL="342900" lvl="1" indent="-228600" fontAlgn="base">
              <a:spcBef>
                <a:spcPct val="20000"/>
              </a:spcBef>
              <a:spcAft>
                <a:spcPct val="0"/>
              </a:spcAft>
              <a:buFont typeface="Times" panose="02020603050405020304" pitchFamily="18" charset="0"/>
              <a:buChar char="•"/>
            </a:pPr>
            <a:r>
              <a:rPr lang="pt-BR" altLang="pt-BR" dirty="0" smtClean="0">
                <a:solidFill>
                  <a:srgbClr val="474747"/>
                </a:solidFill>
                <a:latin typeface="Arial"/>
              </a:rPr>
              <a:t>Redução de custos bancários – alteração de conta corrente</a:t>
            </a:r>
            <a:endParaRPr lang="pt-BR" altLang="pt-BR" dirty="0">
              <a:solidFill>
                <a:srgbClr val="474747"/>
              </a:solidFill>
              <a:latin typeface="Arial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970466" y="4513440"/>
            <a:ext cx="1674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1" fontAlgn="base">
              <a:spcBef>
                <a:spcPct val="20000"/>
              </a:spcBef>
              <a:spcAft>
                <a:spcPct val="0"/>
              </a:spcAft>
            </a:pPr>
            <a:r>
              <a:rPr lang="pt-BR" altLang="pt-BR" b="1" dirty="0" smtClean="0">
                <a:solidFill>
                  <a:srgbClr val="474747"/>
                </a:solidFill>
                <a:latin typeface="Arial"/>
              </a:rPr>
              <a:t>R$ 108/mês</a:t>
            </a:r>
            <a:endParaRPr lang="pt-BR" altLang="pt-BR" b="1" dirty="0">
              <a:solidFill>
                <a:srgbClr val="474747"/>
              </a:solidFill>
              <a:latin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064" y="3164750"/>
            <a:ext cx="2146479" cy="103970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435" y="2928504"/>
            <a:ext cx="1512195" cy="151219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7027570" y="4513440"/>
            <a:ext cx="15454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1" fontAlgn="base">
              <a:spcBef>
                <a:spcPct val="20000"/>
              </a:spcBef>
              <a:spcAft>
                <a:spcPct val="0"/>
              </a:spcAft>
            </a:pPr>
            <a:r>
              <a:rPr lang="pt-BR" altLang="pt-BR" b="1" dirty="0" smtClean="0">
                <a:solidFill>
                  <a:srgbClr val="474747"/>
                </a:solidFill>
                <a:latin typeface="Arial"/>
              </a:rPr>
              <a:t>R$ 45/mês</a:t>
            </a:r>
            <a:endParaRPr lang="pt-BR" altLang="pt-BR" b="1" dirty="0">
              <a:solidFill>
                <a:srgbClr val="474747"/>
              </a:solidFill>
              <a:latin typeface="Arial"/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4879048" y="4152604"/>
            <a:ext cx="785404" cy="8288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879048" y="5020079"/>
            <a:ext cx="849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1" fontAlgn="base">
              <a:spcBef>
                <a:spcPct val="20000"/>
              </a:spcBef>
              <a:spcAft>
                <a:spcPct val="0"/>
              </a:spcAft>
            </a:pPr>
            <a:r>
              <a:rPr lang="pt-BR" altLang="pt-BR" b="1" dirty="0" smtClean="0">
                <a:solidFill>
                  <a:srgbClr val="FF0000"/>
                </a:solidFill>
                <a:latin typeface="Arial"/>
              </a:rPr>
              <a:t>60%</a:t>
            </a:r>
            <a:endParaRPr lang="pt-BR" altLang="pt-BR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8" name="Seta para a direita listrada 7"/>
          <p:cNvSpPr/>
          <p:nvPr/>
        </p:nvSpPr>
        <p:spPr>
          <a:xfrm>
            <a:off x="4134118" y="3492507"/>
            <a:ext cx="2356834" cy="475431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379101" y="2917205"/>
            <a:ext cx="9977803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Caixa Econômica Federal (104)</a:t>
            </a:r>
          </a:p>
          <a:p>
            <a:endParaRPr lang="pt-BR" sz="3200" b="1" dirty="0"/>
          </a:p>
          <a:p>
            <a:r>
              <a:rPr lang="pt-BR" sz="3200" b="1" dirty="0" smtClean="0"/>
              <a:t>Agência			1000</a:t>
            </a:r>
          </a:p>
          <a:p>
            <a:r>
              <a:rPr lang="pt-BR" sz="3200" b="1" dirty="0" smtClean="0"/>
              <a:t>Operação			003</a:t>
            </a:r>
          </a:p>
          <a:p>
            <a:r>
              <a:rPr lang="pt-BR" sz="3200" b="1" dirty="0" smtClean="0"/>
              <a:t>Conta Corrente		2577-9</a:t>
            </a:r>
          </a:p>
          <a:p>
            <a:r>
              <a:rPr lang="pt-BR" sz="3200" b="1" dirty="0" smtClean="0"/>
              <a:t>CNPJ				77.971.489/0001-73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48898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134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Avelar</dc:creator>
  <cp:lastModifiedBy>Ricardo Avelar</cp:lastModifiedBy>
  <cp:revision>16</cp:revision>
  <dcterms:created xsi:type="dcterms:W3CDTF">2015-09-29T17:10:44Z</dcterms:created>
  <dcterms:modified xsi:type="dcterms:W3CDTF">2015-09-29T19:48:54Z</dcterms:modified>
</cp:coreProperties>
</file>